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40" r:id="rId1"/>
  </p:sldMasterIdLst>
  <p:sldIdLst>
    <p:sldId id="256" r:id="rId2"/>
    <p:sldId id="265" r:id="rId3"/>
    <p:sldId id="270" r:id="rId4"/>
    <p:sldId id="271" r:id="rId5"/>
    <p:sldId id="268" r:id="rId6"/>
    <p:sldId id="258" r:id="rId7"/>
    <p:sldId id="262" r:id="rId8"/>
    <p:sldId id="263" r:id="rId9"/>
    <p:sldId id="264" r:id="rId10"/>
    <p:sldId id="259" r:id="rId11"/>
    <p:sldId id="257" r:id="rId12"/>
    <p:sldId id="260" r:id="rId13"/>
    <p:sldId id="266" r:id="rId14"/>
    <p:sldId id="269" r:id="rId15"/>
    <p:sldId id="261"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D29C7"/>
    <a:srgbClr val="FFEAF8"/>
    <a:srgbClr val="8EF6BE"/>
    <a:srgbClr val="8D9BF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34"/>
    <p:restoredTop sz="94627"/>
  </p:normalViewPr>
  <p:slideViewPr>
    <p:cSldViewPr snapToGrid="0" snapToObjects="1">
      <p:cViewPr varScale="1">
        <p:scale>
          <a:sx n="81" d="100"/>
          <a:sy n="81" d="100"/>
        </p:scale>
        <p:origin x="90" y="5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a:pPr/>
              <a:t>12/9/2016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a:pPr/>
              <a:t>12/9/2016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a:pPr/>
              <a:t>12/9/2016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a:pPr/>
              <a:t>12/9/2016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a:pPr/>
              <a:t>12/9/2016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a:pPr/>
              <a:t>12/9/2016</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a:pPr/>
              <a:t>12/9/2016</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a:pPr/>
              <a:t>12/9/2016</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a:pPr/>
              <a:t>12/9/2016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a:pPr/>
              <a:t>12/9/2016</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a:pPr/>
              <a:t>12/9/2016</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9000">
              <a:srgbClr val="FFEAF8"/>
            </a:gs>
            <a:gs pos="19000">
              <a:schemeClr val="accent1">
                <a:lumMod val="45000"/>
                <a:lumOff val="55000"/>
              </a:schemeClr>
            </a:gs>
            <a:gs pos="99000">
              <a:schemeClr val="accent1">
                <a:lumMod val="45000"/>
                <a:lumOff val="55000"/>
              </a:schemeClr>
            </a:gs>
            <a:gs pos="100000">
              <a:schemeClr val="accent1">
                <a:lumMod val="30000"/>
                <a:lumOff val="70000"/>
              </a:schemeClr>
            </a:gs>
          </a:gsLst>
          <a:lin ang="0" scaled="1"/>
          <a:tileRect/>
        </a:gradFill>
        <a:effectLst/>
      </p:bgPr>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a:pPr/>
              <a:t>12/9/2016</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19000">
              <a:srgbClr val="FFEAF8">
                <a:lumMod val="94000"/>
                <a:lumOff val="6000"/>
              </a:srgbClr>
            </a:gs>
            <a:gs pos="19000">
              <a:schemeClr val="accent1">
                <a:lumMod val="45000"/>
                <a:lumOff val="55000"/>
              </a:schemeClr>
            </a:gs>
            <a:gs pos="99000">
              <a:schemeClr val="accent1">
                <a:lumMod val="45000"/>
                <a:lumOff val="55000"/>
              </a:schemeClr>
            </a:gs>
            <a:gs pos="100000">
              <a:schemeClr val="accent1">
                <a:lumMod val="30000"/>
                <a:lumOff val="70000"/>
              </a:schemeClr>
            </a:gs>
          </a:gsLst>
          <a:lin ang="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Reflective and Practice Reflexivity</a:t>
            </a:r>
            <a:br>
              <a:rPr lang="en-US" dirty="0"/>
            </a:br>
            <a:endParaRPr lang="en-US" dirty="0"/>
          </a:p>
        </p:txBody>
      </p:sp>
    </p:spTree>
    <p:extLst>
      <p:ext uri="{BB962C8B-B14F-4D97-AF65-F5344CB8AC3E}">
        <p14:creationId xmlns:p14="http://schemas.microsoft.com/office/powerpoint/2010/main" val="20022867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3886200" y="508000"/>
            <a:ext cx="7298268" cy="5476748"/>
          </a:xfrm>
        </p:spPr>
        <p:txBody>
          <a:bodyPr>
            <a:normAutofit/>
          </a:bodyPr>
          <a:lstStyle/>
          <a:p>
            <a:r>
              <a:rPr lang="en-GB" dirty="0">
                <a:solidFill>
                  <a:schemeClr val="tx1"/>
                </a:solidFill>
              </a:rPr>
              <a:t>What is Reflective practice?</a:t>
            </a:r>
            <a:endParaRPr lang="en-US" dirty="0">
              <a:solidFill>
                <a:schemeClr val="tx1"/>
              </a:solidFill>
            </a:endParaRPr>
          </a:p>
          <a:p>
            <a:r>
              <a:rPr lang="en-GB" dirty="0">
                <a:solidFill>
                  <a:schemeClr val="tx1"/>
                </a:solidFill>
              </a:rPr>
              <a:t>Reflective practice is a process of:</a:t>
            </a:r>
            <a:endParaRPr lang="en-US" dirty="0">
              <a:solidFill>
                <a:schemeClr val="tx1"/>
              </a:solidFill>
            </a:endParaRPr>
          </a:p>
          <a:p>
            <a:r>
              <a:rPr lang="en-GB" dirty="0">
                <a:solidFill>
                  <a:schemeClr val="tx1"/>
                </a:solidFill>
              </a:rPr>
              <a:t>Analysing and reanalysing important episodes of activity</a:t>
            </a:r>
            <a:endParaRPr lang="en-US" dirty="0">
              <a:solidFill>
                <a:schemeClr val="tx1"/>
              </a:solidFill>
            </a:endParaRPr>
          </a:p>
          <a:p>
            <a:r>
              <a:rPr lang="en-GB" dirty="0">
                <a:solidFill>
                  <a:schemeClr val="tx1"/>
                </a:solidFill>
              </a:rPr>
              <a:t>Draws on multiply level of accounts, descriptions and interpretation</a:t>
            </a:r>
            <a:endParaRPr lang="en-US" dirty="0">
              <a:solidFill>
                <a:schemeClr val="tx1"/>
              </a:solidFill>
            </a:endParaRPr>
          </a:p>
          <a:p>
            <a:r>
              <a:rPr lang="en-GB" dirty="0">
                <a:solidFill>
                  <a:schemeClr val="tx1"/>
                </a:solidFill>
              </a:rPr>
              <a:t>Propositional</a:t>
            </a:r>
            <a:endParaRPr lang="en-US" dirty="0">
              <a:solidFill>
                <a:schemeClr val="tx1"/>
              </a:solidFill>
            </a:endParaRPr>
          </a:p>
          <a:p>
            <a:r>
              <a:rPr lang="en-GB" dirty="0">
                <a:solidFill>
                  <a:schemeClr val="tx1"/>
                </a:solidFill>
              </a:rPr>
              <a:t>Draws on ethical knowledge</a:t>
            </a:r>
            <a:endParaRPr lang="en-US" dirty="0">
              <a:solidFill>
                <a:schemeClr val="tx1"/>
              </a:solidFill>
            </a:endParaRPr>
          </a:p>
          <a:p>
            <a:r>
              <a:rPr lang="en-GB" dirty="0">
                <a:solidFill>
                  <a:schemeClr val="tx1"/>
                </a:solidFill>
              </a:rPr>
              <a:t>Personal experience</a:t>
            </a:r>
            <a:endParaRPr lang="en-US" dirty="0">
              <a:solidFill>
                <a:schemeClr val="tx1"/>
              </a:solidFill>
            </a:endParaRPr>
          </a:p>
          <a:p>
            <a:r>
              <a:rPr lang="en-GB" dirty="0">
                <a:solidFill>
                  <a:schemeClr val="tx1"/>
                </a:solidFill>
              </a:rPr>
              <a:t>Act of looking back</a:t>
            </a:r>
            <a:endParaRPr lang="en-US" dirty="0">
              <a:solidFill>
                <a:schemeClr val="tx1"/>
              </a:solidFill>
            </a:endParaRPr>
          </a:p>
          <a:p>
            <a:r>
              <a:rPr lang="en-GB" dirty="0">
                <a:solidFill>
                  <a:schemeClr val="tx1"/>
                </a:solidFill>
              </a:rPr>
              <a:t>Involves complex process that allow us to see things in new way view through the lenses of our different models for understanding the relational context that we are engaged in</a:t>
            </a:r>
            <a:endParaRPr lang="en-US" dirty="0">
              <a:solidFill>
                <a:schemeClr val="tx1"/>
              </a:solidFill>
            </a:endParaRPr>
          </a:p>
          <a:p>
            <a:endParaRPr lang="en-US" dirty="0"/>
          </a:p>
        </p:txBody>
      </p:sp>
    </p:spTree>
    <p:extLst>
      <p:ext uri="{BB962C8B-B14F-4D97-AF65-F5344CB8AC3E}">
        <p14:creationId xmlns:p14="http://schemas.microsoft.com/office/powerpoint/2010/main" val="18410831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solidFill>
                  <a:schemeClr val="tx1"/>
                </a:solidFill>
              </a:rPr>
              <a:t> Reflexivity</a:t>
            </a:r>
          </a:p>
          <a:p>
            <a:r>
              <a:rPr lang="en-US" dirty="0">
                <a:solidFill>
                  <a:schemeClr val="tx1"/>
                </a:solidFill>
              </a:rPr>
              <a:t>Stier defines reflexivity as the bending back on self (pg2); as one-way of developing self-awareness. </a:t>
            </a:r>
          </a:p>
        </p:txBody>
      </p:sp>
    </p:spTree>
    <p:extLst>
      <p:ext uri="{BB962C8B-B14F-4D97-AF65-F5344CB8AC3E}">
        <p14:creationId xmlns:p14="http://schemas.microsoft.com/office/powerpoint/2010/main" val="13280914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GB" b="1" dirty="0">
                <a:solidFill>
                  <a:schemeClr val="tx1"/>
                </a:solidFill>
              </a:rPr>
              <a:t>Reflexivity</a:t>
            </a:r>
            <a:endParaRPr lang="en-US" dirty="0">
              <a:solidFill>
                <a:schemeClr val="tx1"/>
              </a:solidFill>
            </a:endParaRPr>
          </a:p>
          <a:p>
            <a:r>
              <a:rPr lang="en-GB" dirty="0">
                <a:solidFill>
                  <a:schemeClr val="tx1"/>
                </a:solidFill>
              </a:rPr>
              <a:t>Knowledge and theory are applied to make sense of remembered reflexive episodes</a:t>
            </a:r>
            <a:endParaRPr lang="en-US" dirty="0">
              <a:solidFill>
                <a:schemeClr val="tx1"/>
              </a:solidFill>
            </a:endParaRPr>
          </a:p>
          <a:p>
            <a:r>
              <a:rPr lang="en-GB" dirty="0">
                <a:solidFill>
                  <a:schemeClr val="tx1"/>
                </a:solidFill>
              </a:rPr>
              <a:t>This draws on multiply sources of prior knowledge, include specific theories.</a:t>
            </a:r>
            <a:endParaRPr lang="en-US" dirty="0">
              <a:solidFill>
                <a:schemeClr val="tx1"/>
              </a:solidFill>
            </a:endParaRPr>
          </a:p>
          <a:p>
            <a:r>
              <a:rPr lang="en-GB" dirty="0">
                <a:solidFill>
                  <a:schemeClr val="tx1"/>
                </a:solidFill>
              </a:rPr>
              <a:t>It also involves, understanding of one’s own social status and situation in terms of gender, race, class and ethnicity and self-narrative that represent autograph accounts/ stories from our own experience.</a:t>
            </a:r>
            <a:endParaRPr lang="en-US" dirty="0">
              <a:solidFill>
                <a:schemeClr val="tx1"/>
              </a:solidFill>
            </a:endParaRPr>
          </a:p>
          <a:p>
            <a:endParaRPr lang="en-US" dirty="0"/>
          </a:p>
        </p:txBody>
      </p:sp>
    </p:spTree>
    <p:extLst>
      <p:ext uri="{BB962C8B-B14F-4D97-AF65-F5344CB8AC3E}">
        <p14:creationId xmlns:p14="http://schemas.microsoft.com/office/powerpoint/2010/main" val="3106050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dirty="0"/>
              <a:t> </a:t>
            </a:r>
          </a:p>
          <a:p>
            <a:endParaRPr lang="en-US" dirty="0"/>
          </a:p>
        </p:txBody>
      </p:sp>
      <p:sp>
        <p:nvSpPr>
          <p:cNvPr id="4" name="Rectangle 3"/>
          <p:cNvSpPr/>
          <p:nvPr/>
        </p:nvSpPr>
        <p:spPr>
          <a:xfrm>
            <a:off x="3446585" y="-157326"/>
            <a:ext cx="8271802" cy="7825219"/>
          </a:xfrm>
          <a:prstGeom prst="rect">
            <a:avLst/>
          </a:prstGeom>
        </p:spPr>
        <p:txBody>
          <a:bodyPr wrap="square">
            <a:spAutoFit/>
          </a:bodyPr>
          <a:lstStyle/>
          <a:p>
            <a:pPr>
              <a:lnSpc>
                <a:spcPct val="150000"/>
              </a:lnSpc>
              <a:spcAft>
                <a:spcPts val="0"/>
              </a:spcAft>
            </a:pPr>
            <a:r>
              <a:rPr lang="en-GB" dirty="0">
                <a:latin typeface="Arial" charset="0"/>
                <a:ea typeface="ＭＳ 明朝" charset="-128"/>
              </a:rPr>
              <a:t> </a:t>
            </a:r>
            <a:endParaRPr lang="en-US" dirty="0">
              <a:latin typeface="Arial" charset="0"/>
              <a:ea typeface="ＭＳ 明朝" charset="-128"/>
            </a:endParaRPr>
          </a:p>
          <a:p>
            <a:pPr>
              <a:lnSpc>
                <a:spcPct val="150000"/>
              </a:lnSpc>
              <a:spcAft>
                <a:spcPts val="0"/>
              </a:spcAft>
            </a:pPr>
            <a:r>
              <a:rPr lang="en-GB" dirty="0">
                <a:latin typeface="Arial" charset="0"/>
                <a:ea typeface="ＭＳ 明朝" charset="-128"/>
              </a:rPr>
              <a:t> </a:t>
            </a:r>
            <a:endParaRPr lang="en-US" sz="1100" dirty="0">
              <a:latin typeface="Arial" charset="0"/>
              <a:ea typeface="ＭＳ 明朝" charset="-128"/>
            </a:endParaRPr>
          </a:p>
          <a:p>
            <a:pPr>
              <a:lnSpc>
                <a:spcPct val="150000"/>
              </a:lnSpc>
              <a:spcAft>
                <a:spcPts val="0"/>
              </a:spcAft>
            </a:pPr>
            <a:r>
              <a:rPr lang="en-GB" sz="1100" dirty="0">
                <a:latin typeface="Arial" charset="0"/>
                <a:ea typeface="ＭＳ 明朝" charset="-128"/>
              </a:rPr>
              <a:t>J is a 14 year old autistic girl living with her mother, Mrs W. The event I will be reflecting on takes place a few days after our team was allocated this case; I was asked by my CSW to give Mrs W a call to assess the effect of the safety plan for the weekend, and to clarify information about her support network. </a:t>
            </a:r>
            <a:endParaRPr lang="en-US" sz="1100" dirty="0">
              <a:latin typeface="Arial" charset="0"/>
              <a:ea typeface="ＭＳ 明朝" charset="-128"/>
            </a:endParaRPr>
          </a:p>
          <a:p>
            <a:pPr>
              <a:lnSpc>
                <a:spcPct val="150000"/>
              </a:lnSpc>
              <a:spcAft>
                <a:spcPts val="0"/>
              </a:spcAft>
            </a:pPr>
            <a:r>
              <a:rPr lang="en-GB" sz="1100" dirty="0">
                <a:latin typeface="Arial" charset="0"/>
                <a:ea typeface="ＭＳ 明朝" charset="-128"/>
              </a:rPr>
              <a:t>I have chosen this event as the subject for my first reflective log as this was the first time I was forced to contemplate my position of power whilst working with the family to ensure safety, with little experience with the family. As this case was new to me and the conversation was taking place in an unfamiliar context. </a:t>
            </a:r>
            <a:endParaRPr lang="en-US" sz="1100" dirty="0">
              <a:latin typeface="Arial" charset="0"/>
              <a:ea typeface="ＭＳ 明朝" charset="-128"/>
            </a:endParaRPr>
          </a:p>
          <a:p>
            <a:pPr>
              <a:lnSpc>
                <a:spcPct val="150000"/>
              </a:lnSpc>
              <a:spcAft>
                <a:spcPts val="0"/>
              </a:spcAft>
            </a:pPr>
            <a:r>
              <a:rPr lang="en-GB" sz="1100" dirty="0">
                <a:latin typeface="Arial" charset="0"/>
                <a:ea typeface="ＭＳ 明朝" charset="-128"/>
              </a:rPr>
              <a:t>During the conversation there were moments where I felt overwhelmed by this mother’s sadness.  In terms of self-reflexivity, this conversation</a:t>
            </a:r>
            <a:endParaRPr lang="en-US" sz="1100" dirty="0">
              <a:latin typeface="Arial" charset="0"/>
              <a:ea typeface="ＭＳ 明朝" charset="-128"/>
            </a:endParaRPr>
          </a:p>
          <a:p>
            <a:pPr>
              <a:lnSpc>
                <a:spcPct val="150000"/>
              </a:lnSpc>
              <a:spcAft>
                <a:spcPts val="0"/>
              </a:spcAft>
            </a:pPr>
            <a:r>
              <a:rPr lang="en-GB" sz="1100" dirty="0">
                <a:latin typeface="Arial" charset="0"/>
                <a:ea typeface="ＭＳ 明朝" charset="-128"/>
              </a:rPr>
              <a:t>encouraged me to think of my own social GGRRAAACCEEESS (Mason, 1993), and question whether I was over-identifying with the family by viewing the situation through a lens tainted by my own single-parent upbringing within a close-knit community of a specific ethnicity. </a:t>
            </a:r>
            <a:endParaRPr lang="en-US" sz="1100" dirty="0">
              <a:latin typeface="Arial" charset="0"/>
              <a:ea typeface="ＭＳ 明朝" charset="-128"/>
            </a:endParaRPr>
          </a:p>
          <a:p>
            <a:pPr>
              <a:lnSpc>
                <a:spcPct val="150000"/>
              </a:lnSpc>
              <a:spcAft>
                <a:spcPts val="0"/>
              </a:spcAft>
            </a:pPr>
            <a:r>
              <a:rPr lang="en-GB" sz="1100" dirty="0">
                <a:latin typeface="Arial" charset="0"/>
                <a:ea typeface="ＭＳ 明朝" charset="-128"/>
              </a:rPr>
              <a:t>The strongest of my reactions during the conversation was my own fear, and the struggle of suppressing that in order to provide effective support. As I heard J kick off and throw a microwave onto the floor, my anxiety levels shot up and I found myself momentarily unable to formulate any useful conversation; I was reminded of my lack of experience, and at one point when Mrs W suddenly put me on loudspeaker to calm J down, I was faced with the reality that in my position I was completely unable to control. </a:t>
            </a:r>
            <a:endParaRPr lang="en-US" sz="1100" dirty="0">
              <a:latin typeface="Arial" charset="0"/>
              <a:ea typeface="ＭＳ 明朝" charset="-128"/>
            </a:endParaRPr>
          </a:p>
          <a:p>
            <a:pPr>
              <a:lnSpc>
                <a:spcPct val="150000"/>
              </a:lnSpc>
              <a:spcAft>
                <a:spcPts val="0"/>
              </a:spcAft>
            </a:pPr>
            <a:r>
              <a:rPr lang="en-GB" sz="1100" dirty="0">
                <a:latin typeface="Arial" charset="0"/>
                <a:ea typeface="ＭＳ 明朝" charset="-128"/>
              </a:rPr>
              <a:t>After the phone call I questioned myself; was I effectively supportive during this time of crisis? Did I pressurize Mrs W by encouraging her to phone the police? Ultimately; have I gone far enough in my duty to ensure the safety of Mrs W, or am I leaving her alone in a time where she needs support? This conversation pushed me to question not only my ability to act under pressure, but my understanding of social work as a profession. </a:t>
            </a:r>
            <a:endParaRPr lang="en-US" sz="1100" dirty="0">
              <a:latin typeface="Arial" charset="0"/>
              <a:ea typeface="ＭＳ 明朝" charset="-128"/>
            </a:endParaRPr>
          </a:p>
          <a:p>
            <a:pPr>
              <a:lnSpc>
                <a:spcPct val="150000"/>
              </a:lnSpc>
              <a:spcAft>
                <a:spcPts val="0"/>
              </a:spcAft>
            </a:pPr>
            <a:r>
              <a:rPr lang="en-GB" sz="1100" dirty="0">
                <a:latin typeface="Arial" charset="0"/>
                <a:ea typeface="ＭＳ 明朝" charset="-128"/>
              </a:rPr>
              <a:t>During this episode, my personal understanding of “responsibility to the other” and professional understanding of the duty of a social worker conflicted. </a:t>
            </a:r>
            <a:endParaRPr lang="en-US" sz="1100" dirty="0">
              <a:latin typeface="Arial" charset="0"/>
              <a:ea typeface="ＭＳ 明朝" charset="-128"/>
            </a:endParaRPr>
          </a:p>
          <a:p>
            <a:pPr>
              <a:lnSpc>
                <a:spcPct val="150000"/>
              </a:lnSpc>
              <a:spcAft>
                <a:spcPts val="0"/>
              </a:spcAft>
            </a:pPr>
            <a:r>
              <a:rPr lang="en-GB" sz="1100" dirty="0">
                <a:latin typeface="Arial" charset="0"/>
                <a:ea typeface="ＭＳ 明朝" charset="-128"/>
              </a:rPr>
              <a:t>Thankfully, the supportive nature of the team within which I am placed enabled me to request a senior social worker to sit with me whilst the conversation was unfolding, considering the level of risk I followed the organisational structure by informing my team manager of the incident, which led to additional respite and support for the family. </a:t>
            </a:r>
            <a:endParaRPr lang="en-US" sz="1100" dirty="0">
              <a:latin typeface="Arial" charset="0"/>
              <a:ea typeface="ＭＳ 明朝" charset="-128"/>
            </a:endParaRPr>
          </a:p>
          <a:p>
            <a:pPr>
              <a:lnSpc>
                <a:spcPct val="150000"/>
              </a:lnSpc>
              <a:spcAft>
                <a:spcPts val="0"/>
              </a:spcAft>
            </a:pPr>
            <a:r>
              <a:rPr lang="en-GB" sz="1200" i="1" dirty="0">
                <a:latin typeface="Arial" charset="0"/>
                <a:ea typeface="ＭＳ 明朝" charset="-128"/>
              </a:rPr>
              <a:t> </a:t>
            </a:r>
            <a:endParaRPr lang="en-US" sz="1200" dirty="0">
              <a:latin typeface="Arial" charset="0"/>
              <a:ea typeface="ＭＳ 明朝" charset="-128"/>
            </a:endParaRPr>
          </a:p>
          <a:p>
            <a:pPr>
              <a:lnSpc>
                <a:spcPct val="150000"/>
              </a:lnSpc>
              <a:spcAft>
                <a:spcPts val="0"/>
              </a:spcAft>
            </a:pPr>
            <a:r>
              <a:rPr lang="en-GB" sz="1200" i="1" dirty="0">
                <a:latin typeface="Arial" charset="0"/>
                <a:ea typeface="ＭＳ 明朝" charset="-128"/>
              </a:rPr>
              <a:t> </a:t>
            </a:r>
            <a:endParaRPr lang="en-US" sz="1200" dirty="0">
              <a:latin typeface="Arial" charset="0"/>
              <a:ea typeface="ＭＳ 明朝" charset="-128"/>
            </a:endParaRPr>
          </a:p>
        </p:txBody>
      </p:sp>
    </p:spTree>
    <p:extLst>
      <p:ext uri="{BB962C8B-B14F-4D97-AF65-F5344CB8AC3E}">
        <p14:creationId xmlns:p14="http://schemas.microsoft.com/office/powerpoint/2010/main" val="7750932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3704168" y="1123837"/>
            <a:ext cx="7315200" cy="5120640"/>
          </a:xfrm>
        </p:spPr>
        <p:txBody>
          <a:bodyPr>
            <a:normAutofit fontScale="62500" lnSpcReduction="20000"/>
          </a:bodyPr>
          <a:lstStyle/>
          <a:p>
            <a:pPr>
              <a:lnSpc>
                <a:spcPct val="120000"/>
              </a:lnSpc>
              <a:spcAft>
                <a:spcPts val="0"/>
              </a:spcAft>
            </a:pPr>
            <a:r>
              <a:rPr lang="en-GB" sz="2200" i="1" dirty="0">
                <a:solidFill>
                  <a:schemeClr val="tx1"/>
                </a:solidFill>
                <a:ea typeface="ＭＳ 明朝" charset="-128"/>
              </a:rPr>
              <a:t>Feedback from tutor: </a:t>
            </a:r>
            <a:endParaRPr lang="en-US" sz="2200" dirty="0">
              <a:solidFill>
                <a:schemeClr val="tx1"/>
              </a:solidFill>
              <a:ea typeface="ＭＳ 明朝" charset="-128"/>
            </a:endParaRPr>
          </a:p>
          <a:p>
            <a:pPr>
              <a:lnSpc>
                <a:spcPct val="120000"/>
              </a:lnSpc>
              <a:spcAft>
                <a:spcPts val="0"/>
              </a:spcAft>
            </a:pPr>
            <a:r>
              <a:rPr lang="en-GB" sz="2200" i="1" dirty="0">
                <a:solidFill>
                  <a:schemeClr val="tx1"/>
                </a:solidFill>
                <a:ea typeface="ＭＳ 明朝" charset="-128"/>
              </a:rPr>
              <a:t>You set the context well, naming, noticing and describing the situation that you found yourself in. You go into the occurrence, touching the moments that heighten your sense of fear and competency. You systemically go through the experience recalling the stories lived and stories told of social work practice - in terms what you should have done and could have done differently.  I think it’s a big ask to elicit lasting change but maybe I need to ask, what lasting change could look like?</a:t>
            </a:r>
            <a:endParaRPr lang="en-US" sz="2200" dirty="0">
              <a:solidFill>
                <a:schemeClr val="tx1"/>
              </a:solidFill>
              <a:ea typeface="ＭＳ 明朝" charset="-128"/>
            </a:endParaRPr>
          </a:p>
          <a:p>
            <a:pPr>
              <a:lnSpc>
                <a:spcPct val="120000"/>
              </a:lnSpc>
              <a:spcAft>
                <a:spcPts val="0"/>
              </a:spcAft>
            </a:pPr>
            <a:r>
              <a:rPr lang="en-GB" sz="2200" i="1" dirty="0">
                <a:solidFill>
                  <a:schemeClr val="tx1"/>
                </a:solidFill>
                <a:ea typeface="ＭＳ 明朝" charset="-128"/>
              </a:rPr>
              <a:t>There is a sensitivity into the inquiry in an effort to make sense of the situation that was unfolding at distance and yet powerfully present as you attempted to engage with J and Mrs X to deescalate the situation whilst simultaneously being mindful of your own unfolding emotions which you described with an honesty that is well articulated.  What would a good enough social worker do in the situation you described?  Who and what do you become when you feel helpless?</a:t>
            </a:r>
            <a:r>
              <a:rPr lang="en-US" sz="2200" dirty="0">
                <a:solidFill>
                  <a:schemeClr val="tx1"/>
                </a:solidFill>
                <a:ea typeface="ＭＳ 明朝" charset="-128"/>
              </a:rPr>
              <a:t> I</a:t>
            </a:r>
            <a:r>
              <a:rPr lang="en-GB" sz="2200" i="1" dirty="0">
                <a:solidFill>
                  <a:schemeClr val="tx1"/>
                </a:solidFill>
                <a:ea typeface="ＭＳ 明朝" charset="-128"/>
              </a:rPr>
              <a:t>t would be worth teasing out the notion of responsibility.  </a:t>
            </a:r>
            <a:endParaRPr lang="en-US" sz="2200" dirty="0">
              <a:solidFill>
                <a:schemeClr val="tx1"/>
              </a:solidFill>
              <a:ea typeface="ＭＳ 明朝" charset="-128"/>
            </a:endParaRPr>
          </a:p>
          <a:p>
            <a:pPr>
              <a:lnSpc>
                <a:spcPct val="120000"/>
              </a:lnSpc>
            </a:pPr>
            <a:r>
              <a:rPr lang="en-GB" sz="2200" i="1" dirty="0">
                <a:solidFill>
                  <a:schemeClr val="tx1"/>
                </a:solidFill>
                <a:ea typeface="ＭＳ 明朝" charset="-128"/>
              </a:rPr>
              <a:t>Can you hold on to the idea that you responded responsibly in a situation that feels messy and incomplete? Social workers tend to feel that it is their responsibility to know what to do and what to say to make things right.  But perhaps knowing what to do is not always the best place to start. From experience, I know how easy it is to succumb to the idea that you should know what to do.  Taking your concern to a member of staff to add another voice to the situation that was being created was the right thing to do. Staying mindful of the uninvited attention that responsibility brings to practice is almost an important thing to hold on to, which includes the experience of doubt and not knowing how to go on, which is all part of the learning process</a:t>
            </a:r>
            <a:r>
              <a:rPr lang="en-US" sz="2200" dirty="0">
                <a:solidFill>
                  <a:schemeClr val="tx1"/>
                </a:solidFill>
              </a:rPr>
              <a:t> </a:t>
            </a:r>
          </a:p>
          <a:p>
            <a:endParaRPr lang="en-US" dirty="0"/>
          </a:p>
        </p:txBody>
      </p:sp>
    </p:spTree>
    <p:extLst>
      <p:ext uri="{BB962C8B-B14F-4D97-AF65-F5344CB8AC3E}">
        <p14:creationId xmlns:p14="http://schemas.microsoft.com/office/powerpoint/2010/main" val="3923179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spcAft>
                <a:spcPts val="0"/>
              </a:spcAft>
            </a:pPr>
            <a:r>
              <a:rPr lang="en-GB" b="1" dirty="0">
                <a:solidFill>
                  <a:schemeClr val="tx1"/>
                </a:solidFill>
                <a:latin typeface="Calibri" charset="0"/>
                <a:ea typeface="Calibri" charset="0"/>
                <a:cs typeface="Times New Roman" charset="0"/>
              </a:rPr>
              <a:t>Exercise</a:t>
            </a:r>
            <a:endParaRPr lang="en-US" dirty="0">
              <a:solidFill>
                <a:schemeClr val="tx1"/>
              </a:solidFill>
              <a:latin typeface="Calibri" charset="0"/>
              <a:ea typeface="Calibri" charset="0"/>
              <a:cs typeface="Times New Roman" charset="0"/>
            </a:endParaRPr>
          </a:p>
          <a:p>
            <a:pPr>
              <a:spcAft>
                <a:spcPts val="0"/>
              </a:spcAft>
            </a:pPr>
            <a:r>
              <a:rPr lang="en-GB" dirty="0">
                <a:solidFill>
                  <a:schemeClr val="tx1"/>
                </a:solidFill>
                <a:latin typeface="Calibri" charset="0"/>
                <a:ea typeface="Calibri" charset="0"/>
                <a:cs typeface="Times New Roman" charset="0"/>
              </a:rPr>
              <a:t>Read a short -narrative account </a:t>
            </a:r>
            <a:endParaRPr lang="en-US" dirty="0">
              <a:solidFill>
                <a:schemeClr val="tx1"/>
              </a:solidFill>
              <a:latin typeface="Calibri" charset="0"/>
              <a:ea typeface="Calibri" charset="0"/>
              <a:cs typeface="Times New Roman" charset="0"/>
            </a:endParaRPr>
          </a:p>
          <a:p>
            <a:pPr>
              <a:spcAft>
                <a:spcPts val="0"/>
              </a:spcAft>
            </a:pPr>
            <a:r>
              <a:rPr lang="en-GB" dirty="0">
                <a:solidFill>
                  <a:schemeClr val="tx1"/>
                </a:solidFill>
                <a:latin typeface="Calibri" charset="0"/>
                <a:ea typeface="Calibri" charset="0"/>
                <a:cs typeface="Times New Roman" charset="0"/>
              </a:rPr>
              <a:t>Writing and Performing</a:t>
            </a:r>
            <a:endParaRPr lang="en-US" dirty="0">
              <a:solidFill>
                <a:schemeClr val="tx1"/>
              </a:solidFill>
              <a:latin typeface="Calibri" charset="0"/>
              <a:ea typeface="Calibri" charset="0"/>
              <a:cs typeface="Times New Roman" charset="0"/>
            </a:endParaRPr>
          </a:p>
          <a:p>
            <a:pPr>
              <a:spcAft>
                <a:spcPts val="0"/>
              </a:spcAft>
            </a:pPr>
            <a:r>
              <a:rPr lang="en-US" dirty="0">
                <a:solidFill>
                  <a:schemeClr val="tx1"/>
                </a:solidFill>
                <a:latin typeface="Calibri" charset="0"/>
                <a:ea typeface="Calibri" charset="0"/>
                <a:cs typeface="Times New Roman" charset="0"/>
              </a:rPr>
              <a:t>What is your relationship with reflective practice and reflexivity?</a:t>
            </a:r>
          </a:p>
          <a:p>
            <a:pPr>
              <a:spcAft>
                <a:spcPts val="0"/>
              </a:spcAft>
            </a:pPr>
            <a:r>
              <a:rPr lang="en-US" dirty="0">
                <a:solidFill>
                  <a:schemeClr val="tx1"/>
                </a:solidFill>
                <a:latin typeface="Calibri" charset="0"/>
                <a:ea typeface="Calibri" charset="0"/>
                <a:cs typeface="Times New Roman" charset="0"/>
              </a:rPr>
              <a:t>What does it look like in your practice?</a:t>
            </a:r>
          </a:p>
          <a:p>
            <a:endParaRPr lang="en-US" dirty="0"/>
          </a:p>
        </p:txBody>
      </p:sp>
    </p:spTree>
    <p:extLst>
      <p:ext uri="{BB962C8B-B14F-4D97-AF65-F5344CB8AC3E}">
        <p14:creationId xmlns:p14="http://schemas.microsoft.com/office/powerpoint/2010/main" val="1703402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nSpc>
                <a:spcPct val="150000"/>
              </a:lnSpc>
              <a:spcAft>
                <a:spcPts val="0"/>
              </a:spcAft>
            </a:pPr>
            <a:r>
              <a:rPr lang="en-US" dirty="0">
                <a:solidFill>
                  <a:schemeClr val="tx1"/>
                </a:solidFill>
                <a:latin typeface="Times New Roman" charset="0"/>
                <a:ea typeface="ＭＳ 明朝" charset="-128"/>
              </a:rPr>
              <a:t>Reflective practice is associated with the works of Dewy (1933) who noted that the process of reflection tended to occur when an individual had something that needed to be solved and viewed reflection as an on-going process of review and evaluation which include the interplay of assumptions and beliefs, leading to alternative accounts. </a:t>
            </a:r>
            <a:endParaRPr lang="en-US" sz="1800" dirty="0">
              <a:solidFill>
                <a:schemeClr val="tx1"/>
              </a:solidFill>
              <a:latin typeface="Arial" charset="0"/>
              <a:ea typeface="ＭＳ 明朝" charset="-128"/>
            </a:endParaRPr>
          </a:p>
        </p:txBody>
      </p:sp>
    </p:spTree>
    <p:extLst>
      <p:ext uri="{BB962C8B-B14F-4D97-AF65-F5344CB8AC3E}">
        <p14:creationId xmlns:p14="http://schemas.microsoft.com/office/powerpoint/2010/main" val="358170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3810000" y="622300"/>
            <a:ext cx="7374468" cy="5362448"/>
          </a:xfrm>
        </p:spPr>
        <p:txBody>
          <a:bodyPr>
            <a:normAutofit fontScale="70000" lnSpcReduction="20000"/>
          </a:bodyPr>
          <a:lstStyle/>
          <a:p>
            <a:endParaRPr lang="en-US" dirty="0">
              <a:solidFill>
                <a:schemeClr val="tx1"/>
              </a:solidFill>
              <a:latin typeface="Times New Roman" charset="0"/>
              <a:ea typeface="ＭＳ 明朝" charset="-128"/>
            </a:endParaRPr>
          </a:p>
          <a:p>
            <a:endParaRPr lang="en-US" dirty="0">
              <a:solidFill>
                <a:schemeClr val="tx1"/>
              </a:solidFill>
              <a:latin typeface="Times New Roman" charset="0"/>
              <a:ea typeface="ＭＳ 明朝" charset="-128"/>
            </a:endParaRPr>
          </a:p>
          <a:p>
            <a:r>
              <a:rPr lang="en-US" dirty="0">
                <a:solidFill>
                  <a:schemeClr val="tx1"/>
                </a:solidFill>
                <a:latin typeface="Times New Roman" charset="0"/>
                <a:ea typeface="ＭＳ 明朝" charset="-128"/>
              </a:rPr>
              <a:t>Schon,(1983), extended Dewey’s idea by introducing a distinctions between the different forms of reflective practice.  </a:t>
            </a:r>
            <a:endParaRPr lang="en-US" sz="1800" dirty="0">
              <a:solidFill>
                <a:schemeClr val="tx1"/>
              </a:solidFill>
              <a:latin typeface="Arial" charset="0"/>
              <a:ea typeface="ＭＳ 明朝" charset="-128"/>
            </a:endParaRPr>
          </a:p>
          <a:p>
            <a:r>
              <a:rPr lang="en-GB" b="1" dirty="0"/>
              <a:t>Reflecting on action</a:t>
            </a:r>
            <a:endParaRPr lang="en-US" dirty="0"/>
          </a:p>
          <a:p>
            <a:r>
              <a:rPr lang="en-GB" dirty="0"/>
              <a:t>Memories</a:t>
            </a:r>
            <a:endParaRPr lang="en-US" dirty="0"/>
          </a:p>
          <a:p>
            <a:r>
              <a:rPr lang="en-GB" dirty="0"/>
              <a:t>Experiences </a:t>
            </a:r>
            <a:endParaRPr lang="en-US" dirty="0"/>
          </a:p>
          <a:p>
            <a:r>
              <a:rPr lang="en-GB" dirty="0"/>
              <a:t>Cognitive</a:t>
            </a:r>
            <a:endParaRPr lang="en-US" dirty="0"/>
          </a:p>
          <a:p>
            <a:r>
              <a:rPr lang="en-GB" dirty="0"/>
              <a:t>Context based</a:t>
            </a:r>
            <a:endParaRPr lang="en-US" dirty="0"/>
          </a:p>
          <a:p>
            <a:r>
              <a:rPr lang="en-GB" dirty="0"/>
              <a:t>Time and space</a:t>
            </a:r>
            <a:endParaRPr lang="en-US" dirty="0"/>
          </a:p>
          <a:p>
            <a:r>
              <a:rPr lang="en-GB" dirty="0"/>
              <a:t>Putting one thoughts into words</a:t>
            </a:r>
            <a:endParaRPr lang="en-US" dirty="0"/>
          </a:p>
          <a:p>
            <a:r>
              <a:rPr lang="en-GB" dirty="0"/>
              <a:t>Self-awareness of bodily sensation and emotions </a:t>
            </a:r>
            <a:endParaRPr lang="en-US" dirty="0"/>
          </a:p>
          <a:p>
            <a:r>
              <a:rPr lang="en-GB" dirty="0"/>
              <a:t>Intentional</a:t>
            </a:r>
            <a:endParaRPr lang="en-US" dirty="0"/>
          </a:p>
          <a:p>
            <a:r>
              <a:rPr lang="en-GB" b="1" dirty="0"/>
              <a:t>Reflection In action</a:t>
            </a:r>
            <a:endParaRPr lang="en-US" dirty="0"/>
          </a:p>
          <a:p>
            <a:r>
              <a:rPr lang="en-US" dirty="0"/>
              <a:t>The active processes by which new knowing-in- action is developed and realized in the moment</a:t>
            </a:r>
          </a:p>
          <a:p>
            <a:r>
              <a:rPr lang="en-GB" dirty="0"/>
              <a:t>Learning from experience</a:t>
            </a:r>
            <a:endParaRPr lang="en-US" dirty="0"/>
          </a:p>
          <a:p>
            <a:r>
              <a:rPr lang="en-GB" dirty="0"/>
              <a:t>A process that is out of our control – not something that we can switch on or off</a:t>
            </a:r>
            <a:endParaRPr lang="en-US" dirty="0"/>
          </a:p>
          <a:p>
            <a:r>
              <a:rPr lang="en-GB" dirty="0"/>
              <a:t>Self-awareness of bodily sensation and emotions </a:t>
            </a:r>
            <a:endParaRPr lang="en-US" dirty="0"/>
          </a:p>
          <a:p>
            <a:endParaRPr lang="en-US" dirty="0"/>
          </a:p>
        </p:txBody>
      </p:sp>
    </p:spTree>
    <p:extLst>
      <p:ext uri="{BB962C8B-B14F-4D97-AF65-F5344CB8AC3E}">
        <p14:creationId xmlns:p14="http://schemas.microsoft.com/office/powerpoint/2010/main" val="15113616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 In the systemic field, reflexivity found an important space within Second Order Cybernetics.  In this frame therapists had to concern themselves with looking critically at their values and take on the idea they were now positioned at the core of all aspects of the dialogical encounter rather than outside it. </a:t>
            </a:r>
          </a:p>
          <a:p>
            <a:r>
              <a:rPr lang="en-US" dirty="0"/>
              <a:t> </a:t>
            </a:r>
          </a:p>
          <a:p>
            <a:r>
              <a:rPr lang="en-US" dirty="0"/>
              <a:t>Burnham (2012) created distinctions to help practitioners to move backwards and forward within the frames of reflexivity, as a way of making sense of responses, actions, emotions, judgment, self and relationships within their professional, inner and social world networks.</a:t>
            </a:r>
          </a:p>
          <a:p>
            <a:endParaRPr lang="en-US" dirty="0"/>
          </a:p>
        </p:txBody>
      </p:sp>
    </p:spTree>
    <p:extLst>
      <p:ext uri="{BB962C8B-B14F-4D97-AF65-F5344CB8AC3E}">
        <p14:creationId xmlns:p14="http://schemas.microsoft.com/office/powerpoint/2010/main" val="6519516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nSpc>
                <a:spcPct val="150000"/>
              </a:lnSpc>
              <a:spcAft>
                <a:spcPts val="0"/>
              </a:spcAft>
            </a:pPr>
            <a:endParaRPr lang="en-US" dirty="0">
              <a:solidFill>
                <a:srgbClr val="0070C0"/>
              </a:solidFill>
              <a:latin typeface="Times New Roman" charset="0"/>
              <a:ea typeface="ＭＳ 明朝" charset="-128"/>
            </a:endParaRPr>
          </a:p>
          <a:p>
            <a:pPr>
              <a:lnSpc>
                <a:spcPct val="150000"/>
              </a:lnSpc>
              <a:spcAft>
                <a:spcPts val="0"/>
              </a:spcAft>
            </a:pPr>
            <a:r>
              <a:rPr lang="en-US" dirty="0" err="1">
                <a:solidFill>
                  <a:schemeClr val="tx1"/>
                </a:solidFill>
              </a:rPr>
              <a:t>Ixer</a:t>
            </a:r>
            <a:r>
              <a:rPr lang="en-US" dirty="0">
                <a:solidFill>
                  <a:schemeClr val="tx1"/>
                </a:solidFill>
              </a:rPr>
              <a:t>, noted that despite the enormous proliferation of literature on the nature of reflection, little is agreed about what it is  and what it could look like when transferring theory to practice and practice to theory. </a:t>
            </a:r>
          </a:p>
          <a:p>
            <a:endParaRPr lang="en-US" dirty="0"/>
          </a:p>
        </p:txBody>
      </p:sp>
    </p:spTree>
    <p:extLst>
      <p:ext uri="{BB962C8B-B14F-4D97-AF65-F5344CB8AC3E}">
        <p14:creationId xmlns:p14="http://schemas.microsoft.com/office/powerpoint/2010/main" val="387188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3881968" y="629001"/>
            <a:ext cx="7315200" cy="5590853"/>
          </a:xfrm>
        </p:spPr>
        <p:txBody>
          <a:bodyPr>
            <a:normAutofit fontScale="85000" lnSpcReduction="20000"/>
          </a:bodyPr>
          <a:lstStyle/>
          <a:p>
            <a:r>
              <a:rPr lang="en-US" dirty="0">
                <a:solidFill>
                  <a:schemeClr val="tx1"/>
                </a:solidFill>
              </a:rPr>
              <a:t>YET</a:t>
            </a:r>
          </a:p>
          <a:p>
            <a:r>
              <a:rPr lang="en-US" b="1" dirty="0">
                <a:solidFill>
                  <a:schemeClr val="tx1"/>
                </a:solidFill>
              </a:rPr>
              <a:t>Digging deep</a:t>
            </a:r>
            <a:endParaRPr lang="en-US" dirty="0">
              <a:solidFill>
                <a:schemeClr val="tx1"/>
              </a:solidFill>
            </a:endParaRPr>
          </a:p>
          <a:p>
            <a:r>
              <a:rPr lang="en-US" dirty="0">
                <a:solidFill>
                  <a:schemeClr val="tx1"/>
                </a:solidFill>
              </a:rPr>
              <a:t>Every day for a week we would try to </a:t>
            </a:r>
          </a:p>
          <a:p>
            <a:r>
              <a:rPr lang="en-US" dirty="0">
                <a:solidFill>
                  <a:schemeClr val="tx1"/>
                </a:solidFill>
              </a:rPr>
              <a:t>Feel the motion, feel the motion </a:t>
            </a:r>
          </a:p>
          <a:p>
            <a:r>
              <a:rPr lang="en-US" dirty="0">
                <a:solidFill>
                  <a:schemeClr val="tx1"/>
                </a:solidFill>
              </a:rPr>
              <a:t>Hear the wind rush, hear the wind rush, </a:t>
            </a:r>
          </a:p>
          <a:p>
            <a:r>
              <a:rPr lang="en-US" dirty="0">
                <a:solidFill>
                  <a:schemeClr val="tx1"/>
                </a:solidFill>
              </a:rPr>
              <a:t>Feel the chill.</a:t>
            </a:r>
          </a:p>
          <a:p>
            <a:r>
              <a:rPr lang="en-US" dirty="0">
                <a:solidFill>
                  <a:schemeClr val="tx1"/>
                </a:solidFill>
              </a:rPr>
              <a:t>And I dug right down to the bottom of my soul</a:t>
            </a:r>
          </a:p>
          <a:p>
            <a:r>
              <a:rPr lang="en-US" dirty="0">
                <a:solidFill>
                  <a:schemeClr val="tx1"/>
                </a:solidFill>
              </a:rPr>
              <a:t>To see what I had inside.</a:t>
            </a:r>
          </a:p>
          <a:p>
            <a:r>
              <a:rPr lang="en-US" dirty="0">
                <a:solidFill>
                  <a:schemeClr val="tx1"/>
                </a:solidFill>
              </a:rPr>
              <a:t>Yes, I dug right down to the bottom of my soul</a:t>
            </a:r>
          </a:p>
          <a:p>
            <a:r>
              <a:rPr lang="en-US" dirty="0">
                <a:solidFill>
                  <a:schemeClr val="tx1"/>
                </a:solidFill>
              </a:rPr>
              <a:t>And I tried, I tried.</a:t>
            </a:r>
          </a:p>
          <a:p>
            <a:r>
              <a:rPr lang="en-US" dirty="0">
                <a:solidFill>
                  <a:schemeClr val="tx1"/>
                </a:solidFill>
              </a:rPr>
              <a:t>And Mr. Karp turns to me and he says, </a:t>
            </a:r>
          </a:p>
          <a:p>
            <a:r>
              <a:rPr lang="en-US" dirty="0">
                <a:solidFill>
                  <a:schemeClr val="tx1"/>
                </a:solidFill>
              </a:rPr>
              <a:t>"Okay, Morales. What did you feel?"</a:t>
            </a:r>
          </a:p>
          <a:p>
            <a:r>
              <a:rPr lang="en-US" dirty="0">
                <a:solidFill>
                  <a:schemeClr val="tx1"/>
                </a:solidFill>
              </a:rPr>
              <a:t>And I said..."Nothing, </a:t>
            </a:r>
          </a:p>
          <a:p>
            <a:r>
              <a:rPr lang="en-US" dirty="0">
                <a:solidFill>
                  <a:schemeClr val="tx1"/>
                </a:solidFill>
              </a:rPr>
              <a:t>I'm feeling nothing,"</a:t>
            </a:r>
          </a:p>
          <a:p>
            <a:r>
              <a:rPr lang="en-US" dirty="0">
                <a:solidFill>
                  <a:schemeClr val="tx1"/>
                </a:solidFill>
              </a:rPr>
              <a:t>And he says "Nothing </a:t>
            </a:r>
          </a:p>
          <a:p>
            <a:r>
              <a:rPr lang="en-US" dirty="0">
                <a:solidFill>
                  <a:schemeClr val="tx1"/>
                </a:solidFill>
              </a:rPr>
              <a:t>Could get a girl transferred." (p.42)</a:t>
            </a:r>
          </a:p>
          <a:p>
            <a:endParaRPr lang="en-US" dirty="0"/>
          </a:p>
        </p:txBody>
      </p:sp>
    </p:spTree>
    <p:extLst>
      <p:ext uri="{BB962C8B-B14F-4D97-AF65-F5344CB8AC3E}">
        <p14:creationId xmlns:p14="http://schemas.microsoft.com/office/powerpoint/2010/main" val="13907942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of</a:t>
            </a:r>
            <a:br>
              <a:rPr lang="en-US" dirty="0"/>
            </a:br>
            <a:r>
              <a:rPr lang="en-US" dirty="0"/>
              <a:t>reflective practice</a:t>
            </a:r>
          </a:p>
        </p:txBody>
      </p:sp>
      <p:sp>
        <p:nvSpPr>
          <p:cNvPr id="3" name="Content Placeholder 2"/>
          <p:cNvSpPr>
            <a:spLocks noGrp="1"/>
          </p:cNvSpPr>
          <p:nvPr>
            <p:ph idx="1"/>
          </p:nvPr>
        </p:nvSpPr>
        <p:spPr>
          <a:xfrm>
            <a:off x="3869268" y="228600"/>
            <a:ext cx="7315200" cy="6337300"/>
          </a:xfrm>
        </p:spPr>
        <p:txBody>
          <a:bodyPr>
            <a:normAutofit fontScale="25000" lnSpcReduction="20000"/>
          </a:bodyPr>
          <a:lstStyle/>
          <a:p>
            <a:endParaRPr lang="en-US" sz="4400" dirty="0"/>
          </a:p>
          <a:p>
            <a:r>
              <a:rPr lang="en-US" sz="4400" dirty="0">
                <a:solidFill>
                  <a:schemeClr val="tx1"/>
                </a:solidFill>
              </a:rPr>
              <a:t>When a family member informed me that Verity did not have long to live I ensured that I informed my team manager and sought advice about our role in this situation. In unit meetings I spoke with my fellow participants about the challenges I felt in managing my own emotions and the competing professional view points, and considered their views on the most appropriate approach to take.</a:t>
            </a:r>
          </a:p>
          <a:p>
            <a:r>
              <a:rPr lang="en-US" sz="4400" dirty="0">
                <a:solidFill>
                  <a:schemeClr val="tx1"/>
                </a:solidFill>
              </a:rPr>
              <a:t>This situation has been without doubt the most emotionally and ethically challenging period in my practice learning experience so far. Having spoken to my CSW and other colleagues I am also aware that it is not a common scenario that social workers in child protection have to manage. Despite this there are numerous areas which I have reflected on which I can take forward in my practice and I would like to focus on my ability to manage my own emotional response, and my relationship with Charlie.</a:t>
            </a:r>
          </a:p>
          <a:p>
            <a:r>
              <a:rPr lang="en-US" sz="4400" dirty="0">
                <a:solidFill>
                  <a:schemeClr val="tx1"/>
                </a:solidFill>
              </a:rPr>
              <a:t>On hearing that Verity did not have long to live, and shortly afterwards hearing of her death, something I was aware of at the time and have reflected on since was the complexity of the emotions it evoked. I felt deeply sad for Verity, deeply sad for Anna and Lizzie and their future's without their mother, and hugely empathic for the family members at a point of crisis, and their competing responsibilities for their daughter/partner, the welfare of Anna and Lizzie, and organisation of the funeral and Verity's affairs. I felt guilty for having such a strong emotional response myself, when what the family was going through was so much worse. I felt both intrusive for being involved in such a painful time for a family, and at the same time felt powerless that I could not do more for the family, even though I knew it was not appropriate for me to be more involved. Furthermore, from the time I began working with the family I identified strongly with the case due to personal experiences; my mother has suffered from breast cancer and a close friend suffers from the same mental health condition as Verity. When I was initially allocated the case I spoke with my CSW about my experiences and my concerns for how these may impact my practice in working with this family, and was conscious of this throughout working with Verity, and this certainly impacted my response to her death. In particular, in thinking of Anna and Lizzie's future without their mother, and the sense of guilt I felt at how fortunate I am to still have my mother with me.</a:t>
            </a:r>
          </a:p>
          <a:p>
            <a:r>
              <a:rPr lang="en-US" sz="4400" dirty="0">
                <a:solidFill>
                  <a:schemeClr val="tx1"/>
                </a:solidFill>
              </a:rPr>
              <a:t>There was a risk that I could have let my emotions at the time paralyse me in my ability to respond to and continue to work with the family, and indeed there were moments when I felt overwhelmed by the magnitude of the situation. One thing which helped was that I consciously gave myself permission to feel all of the above, which allowed me to be open with my CSW about how I was feeling. This opened up a dialogue where I could speak about how I felt, and appreciate that much of what I was feeling was shared by others working with the family, my CSW included. This also allowed us to think about the different responses of other professionals, and how to work with them. I used the support of my colleagues and felt able to speak openly about how I felt when it was helpful, and to recognize when I wasn't finding it useful to speak about it further. I believe that permission-giving and peer support are valuable learnings for all manner of emotionally challenging scenarios which I am likely to face.</a:t>
            </a:r>
          </a:p>
          <a:p>
            <a:r>
              <a:rPr lang="en-US" sz="4400" dirty="0">
                <a:solidFill>
                  <a:schemeClr val="tx1"/>
                </a:solidFill>
              </a:rPr>
              <a:t> Another learning which I will definitely take forward is the value of a person-centered approach in challenging your own or other perceptions of a person. Prior to Verity's death I had a difficult relationship with Charlie, and other professionals and family members had expressed quite negative opinions of him, describing him as 'controlling' and 'obstructive'. In the week following Verity's death I had a number of long phone conversation with him, where he came across as angry and agitated, expressing quite aggressive opinions towards Karen. However I listened to him and connoted his efforts in managing the funeral arrangements and focusing on Lizzie's welfare. In doing so my own perception of him shifted from someone who appeared 'controlling' and 'difficult' to someone who was doing his best, who was managing his own emotional response by focusing on organisation and practicalities (which could be construed as controlling by others), and who had a strong sense of justice and rights, and would challenge if he felt these had been compromised. Although there have still been times when I have found conversations with him challenging, this transformation in my perception of him and the corresponding influence in my response to him has facilitated a far more positive working relationship, reflecting the importance of inviting multiple perspectives into my work with families and individuals.</a:t>
            </a:r>
          </a:p>
          <a:p>
            <a:r>
              <a:rPr lang="en-US" sz="4400" dirty="0">
                <a:solidFill>
                  <a:schemeClr val="tx1"/>
                </a:solidFill>
              </a:rPr>
              <a:t> </a:t>
            </a:r>
          </a:p>
          <a:p>
            <a:endParaRPr lang="en-US" dirty="0"/>
          </a:p>
        </p:txBody>
      </p:sp>
    </p:spTree>
    <p:extLst>
      <p:ext uri="{BB962C8B-B14F-4D97-AF65-F5344CB8AC3E}">
        <p14:creationId xmlns:p14="http://schemas.microsoft.com/office/powerpoint/2010/main" val="13750157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3615268" y="711708"/>
            <a:ext cx="7315200" cy="5739892"/>
          </a:xfrm>
        </p:spPr>
        <p:txBody>
          <a:bodyPr>
            <a:noAutofit/>
          </a:bodyPr>
          <a:lstStyle/>
          <a:p>
            <a:r>
              <a:rPr lang="en-US" sz="1050" dirty="0">
                <a:solidFill>
                  <a:schemeClr val="tx1"/>
                </a:solidFill>
              </a:rPr>
              <a:t>STRESS/TENSION/ANXIETY IN THE WORK PLACE</a:t>
            </a:r>
          </a:p>
          <a:p>
            <a:r>
              <a:rPr lang="en-US" sz="1050" dirty="0">
                <a:solidFill>
                  <a:schemeClr val="tx1"/>
                </a:solidFill>
              </a:rPr>
              <a:t>What triggers my emotions???</a:t>
            </a:r>
          </a:p>
          <a:p>
            <a:r>
              <a:rPr lang="en-US" sz="1050" dirty="0">
                <a:solidFill>
                  <a:schemeClr val="tx1"/>
                </a:solidFill>
              </a:rPr>
              <a:t>It’s the volume; the complexity; the need to make decisions; the expectation to comply with the process; everyone vying for my attention as though I am an octopus with many arms, brains and feet…</a:t>
            </a:r>
          </a:p>
          <a:p>
            <a:r>
              <a:rPr lang="en-US" sz="1050" dirty="0">
                <a:solidFill>
                  <a:schemeClr val="tx1"/>
                </a:solidFill>
              </a:rPr>
              <a:t>All of these and a myriad other things flitting through my mind bordering on resentment that this expectation is actually humanly impossible…It feels like …I imagine… a comet crashing into earth expectantly…sparks flying off the earth’s crust and bringing along concomitant destruction in its wake……That’s what’s going on in my mind…my brain…….</a:t>
            </a:r>
          </a:p>
          <a:p>
            <a:r>
              <a:rPr lang="en-US" sz="1050" dirty="0">
                <a:solidFill>
                  <a:schemeClr val="tx1"/>
                </a:solidFill>
              </a:rPr>
              <a:t>Then there’s my body talking too….I feel my pulse and heart rate increasing. I hear my irregular heart beat racing and sounding like waves crashing on rocks in a tumultuous sea storm…doef, doef, doef, doef.</a:t>
            </a:r>
          </a:p>
          <a:p>
            <a:r>
              <a:rPr lang="en-US" sz="1050" dirty="0">
                <a:solidFill>
                  <a:schemeClr val="tx1"/>
                </a:solidFill>
              </a:rPr>
              <a:t>I hear my blood rushing in my ears as my anxiety levels gradually increases, like the sound of thunder on a horribly stormy day. Suddenly it literally seems as dark as that unpredicted storm not seen by the weather forecasters….</a:t>
            </a:r>
          </a:p>
          <a:p>
            <a:r>
              <a:rPr lang="en-US" sz="1050" dirty="0">
                <a:solidFill>
                  <a:schemeClr val="tx1"/>
                </a:solidFill>
              </a:rPr>
              <a:t>Then that sensation connects with my stomach muscles and everything feels like a tightly wound spindle, the knot becoming unbearable, bile reaching my mouth as the immensity of the moment, of my task, the expectation, demand overwhelms me, over takes my sense of control and engulfs me in a sea of despair and desperation…just what do I do to take control seems to be the unanswered question fleetingly passing the uppermost part of my brain….???</a:t>
            </a:r>
          </a:p>
          <a:p>
            <a:r>
              <a:rPr lang="en-US" sz="1050" dirty="0">
                <a:solidFill>
                  <a:schemeClr val="tx1"/>
                </a:solidFill>
              </a:rPr>
              <a:t>I feel like screaming, running away and verbally snap with caustic remarks at the bearer of these demands/questions.</a:t>
            </a:r>
          </a:p>
          <a:p>
            <a:r>
              <a:rPr lang="en-US" sz="1050" dirty="0">
                <a:solidFill>
                  <a:schemeClr val="tx1"/>
                </a:solidFill>
              </a:rPr>
              <a:t>I close my eyes for a split second; I quietly hyperventilate, and take deep breaths as I admonish myself inside my mind….Sharon calm down!!!!   As I consciously breath in and out taking in gulps of air through my mouth, visibly expanding my lungs and chest and breathing out slowly, I gradually feel the pressure releasing like a balloon slowly being let down…</a:t>
            </a:r>
          </a:p>
          <a:p>
            <a:r>
              <a:rPr lang="en-US" sz="1050" dirty="0">
                <a:solidFill>
                  <a:schemeClr val="tx1"/>
                </a:solidFill>
              </a:rPr>
              <a:t>Now I don’t shout, scream, throw my toys out of the cot…I listen …reminding myself of my responsibility as a leader and a professional … my voice is calm, gentle, soft…I respond and they are satisfied.</a:t>
            </a:r>
          </a:p>
          <a:p>
            <a:r>
              <a:rPr lang="en-US" sz="1050" dirty="0">
                <a:solidFill>
                  <a:schemeClr val="tx1"/>
                </a:solidFill>
              </a:rPr>
              <a:t>Now I am able to further release this discomfort…I get up and walk away briefly from this horrible space and moment…I get a glass of water and whilst I am in this mode of brief physical exercise, I am able to intentionally disentangle myself physically, literally, emotionally, psychologically from this temporary cauldron of unease. This is the opportunity I now use to reflect on my spirituality and where I ultimately find my strength and refuge. I regurgitate scripture verses essentially written to encourage the reader during challenging times. It says David encouraged himself in the Lord…I am once again reminded that I am not alone on this journey…God is there with me…Jesus is my strength and with Him I can do all things. Finally I reach my equilibrium… there is no deficit in me… The important aspect to challenges is maintaining respect and responding responsibly, and on my way back to my desk I can share with a friend what I had just experienced. I can look back and all I see is the froth of what was a mighty wave…ebbing away on a shore…of everyday life and reality. To everything there is a time and season... day and night, light and darkness.</a:t>
            </a:r>
          </a:p>
        </p:txBody>
      </p:sp>
    </p:spTree>
    <p:extLst>
      <p:ext uri="{BB962C8B-B14F-4D97-AF65-F5344CB8AC3E}">
        <p14:creationId xmlns:p14="http://schemas.microsoft.com/office/powerpoint/2010/main" val="14337497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spcAft>
                <a:spcPts val="0"/>
              </a:spcAft>
            </a:pPr>
            <a:r>
              <a:rPr lang="en-US" b="1" dirty="0">
                <a:solidFill>
                  <a:schemeClr val="tx1"/>
                </a:solidFill>
                <a:ea typeface="Calibri" charset="0"/>
                <a:cs typeface="Times New Roman" charset="0"/>
              </a:rPr>
              <a:t>What is your relationship with reflective practice and reflexivity?</a:t>
            </a:r>
            <a:endParaRPr lang="en-US" sz="1800" dirty="0">
              <a:solidFill>
                <a:schemeClr val="tx1"/>
              </a:solidFill>
              <a:ea typeface="Calibri" charset="0"/>
              <a:cs typeface="Times New Roman" charset="0"/>
            </a:endParaRPr>
          </a:p>
          <a:p>
            <a:pPr>
              <a:spcAft>
                <a:spcPts val="0"/>
              </a:spcAft>
            </a:pPr>
            <a:r>
              <a:rPr lang="en-US" b="1" dirty="0">
                <a:solidFill>
                  <a:schemeClr val="tx1"/>
                </a:solidFill>
                <a:ea typeface="Calibri" charset="0"/>
                <a:cs typeface="Times New Roman" charset="0"/>
              </a:rPr>
              <a:t>What does it look like in your practice?</a:t>
            </a:r>
            <a:endParaRPr lang="en-US" sz="1800" dirty="0">
              <a:solidFill>
                <a:schemeClr val="tx1"/>
              </a:solidFill>
              <a:ea typeface="Calibri" charset="0"/>
              <a:cs typeface="Times New Roman" charset="0"/>
            </a:endParaRPr>
          </a:p>
          <a:p>
            <a:endParaRPr lang="en-US" dirty="0"/>
          </a:p>
        </p:txBody>
      </p:sp>
    </p:spTree>
    <p:extLst>
      <p:ext uri="{BB962C8B-B14F-4D97-AF65-F5344CB8AC3E}">
        <p14:creationId xmlns:p14="http://schemas.microsoft.com/office/powerpoint/2010/main" val="2077703533"/>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
  <TotalTime>154</TotalTime>
  <Words>1878</Words>
  <Application>Microsoft Office PowerPoint</Application>
  <PresentationFormat>Widescreen</PresentationFormat>
  <Paragraphs>98</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Corbel</vt:lpstr>
      <vt:lpstr>ＭＳ 明朝</vt:lpstr>
      <vt:lpstr>Times New Roman</vt:lpstr>
      <vt:lpstr>Wingdings 2</vt:lpstr>
      <vt:lpstr>Frame</vt:lpstr>
      <vt:lpstr>Reflective and Practice Reflexivity </vt:lpstr>
      <vt:lpstr>PowerPoint Presentation</vt:lpstr>
      <vt:lpstr>PowerPoint Presentation</vt:lpstr>
      <vt:lpstr>PowerPoint Presentation</vt:lpstr>
      <vt:lpstr>PowerPoint Presentation</vt:lpstr>
      <vt:lpstr>PowerPoint Presentation</vt:lpstr>
      <vt:lpstr>Examples of reflective practice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Reflective Practice and reflexivity</dc:title>
  <dc:creator>Julia Jude</dc:creator>
  <cp:lastModifiedBy>Elisabeth Heismanne</cp:lastModifiedBy>
  <cp:revision>18</cp:revision>
  <dcterms:created xsi:type="dcterms:W3CDTF">2016-09-09T21:40:16Z</dcterms:created>
  <dcterms:modified xsi:type="dcterms:W3CDTF">2016-12-09T08:30:20Z</dcterms:modified>
</cp:coreProperties>
</file>